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63" r:id="rId3"/>
    <p:sldId id="264" r:id="rId4"/>
    <p:sldId id="265" r:id="rId5"/>
    <p:sldId id="266" r:id="rId6"/>
    <p:sldId id="267" r:id="rId7"/>
    <p:sldId id="268" r:id="rId8"/>
    <p:sldId id="269" r:id="rId9"/>
    <p:sldId id="270" r:id="rId10"/>
    <p:sldId id="271" r:id="rId11"/>
    <p:sldId id="272" r:id="rId12"/>
    <p:sldId id="257" r:id="rId13"/>
    <p:sldId id="258" r:id="rId14"/>
    <p:sldId id="259" r:id="rId15"/>
    <p:sldId id="260" r:id="rId16"/>
    <p:sldId id="261"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033" autoAdjust="0"/>
  </p:normalViewPr>
  <p:slideViewPr>
    <p:cSldViewPr snapToGrid="0" snapToObjects="1">
      <p:cViewPr varScale="1">
        <p:scale>
          <a:sx n="78" d="100"/>
          <a:sy n="78" d="100"/>
        </p:scale>
        <p:origin x="1349"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3A0AD-AB33-4975-A505-7EF9CFC0839E}" type="datetimeFigureOut">
              <a:rPr lang="en-IN" smtClean="0"/>
              <a:t>18-01-2024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04B42-53B8-4920-BC2D-BC1021ABE812}" type="slidenum">
              <a:rPr lang="en-IN" smtClean="0"/>
              <a:t>‹#›</a:t>
            </a:fld>
            <a:endParaRPr lang="en-IN"/>
          </a:p>
        </p:txBody>
      </p:sp>
    </p:spTree>
    <p:extLst>
      <p:ext uri="{BB962C8B-B14F-4D97-AF65-F5344CB8AC3E}">
        <p14:creationId xmlns:p14="http://schemas.microsoft.com/office/powerpoint/2010/main" val="61291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REVENUE GENERATION </a:t>
            </a:r>
            <a:endParaRPr dirty="0"/>
          </a:p>
          <a:p>
            <a:r>
              <a:rPr b="0" dirty="0"/>
              <a:t>No alt text provided</a:t>
            </a:r>
            <a:endParaRPr dirty="0"/>
          </a:p>
          <a:p>
            <a:endParaRPr dirty="0"/>
          </a:p>
          <a:p>
            <a:r>
              <a:rPr b="1" dirty="0"/>
              <a:t>RESERVATION VOLUME </a:t>
            </a:r>
            <a:endParaRPr dirty="0"/>
          </a:p>
          <a:p>
            <a:r>
              <a:rPr b="0" dirty="0"/>
              <a:t>No alt text provided</a:t>
            </a:r>
            <a:endParaRPr dirty="0"/>
          </a:p>
          <a:p>
            <a:endParaRPr dirty="0"/>
          </a:p>
          <a:p>
            <a:r>
              <a:rPr b="1" dirty="0"/>
              <a:t>HOTEL CAPACITY INDEX</a:t>
            </a:r>
            <a:endParaRPr dirty="0"/>
          </a:p>
          <a:p>
            <a:r>
              <a:rPr b="0" dirty="0"/>
              <a:t>No alt text provided</a:t>
            </a:r>
            <a:endParaRPr dirty="0"/>
          </a:p>
          <a:p>
            <a:endParaRPr dirty="0"/>
          </a:p>
          <a:p>
            <a:r>
              <a:rPr b="1" dirty="0"/>
              <a:t>CANCELLATION RATE </a:t>
            </a:r>
            <a:endParaRPr dirty="0"/>
          </a:p>
          <a:p>
            <a:r>
              <a:rPr b="0" dirty="0"/>
              <a:t>No alt text provided</a:t>
            </a:r>
            <a:endParaRPr dirty="0"/>
          </a:p>
          <a:p>
            <a:endParaRPr dirty="0"/>
          </a:p>
          <a:p>
            <a:r>
              <a:rPr b="1" dirty="0"/>
              <a:t>TOP 5 REVENUE GENERATING COUNTIRES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HOTEL TYPE REVENUE DISTRIBUTION</a:t>
            </a:r>
            <a:endParaRPr dirty="0"/>
          </a:p>
          <a:p>
            <a:r>
              <a:rPr b="0" dirty="0"/>
              <a:t>No alt text provided</a:t>
            </a:r>
            <a:endParaRPr dirty="0"/>
          </a:p>
          <a:p>
            <a:endParaRPr dirty="0"/>
          </a:p>
          <a:p>
            <a:r>
              <a:rPr b="1" dirty="0"/>
              <a:t>TOP 5 PERFORMING ROOM TYPE</a:t>
            </a:r>
            <a:endParaRPr dirty="0"/>
          </a:p>
          <a:p>
            <a:r>
              <a:rPr b="0" dirty="0"/>
              <a:t>No alt text provided</a:t>
            </a:r>
            <a:endParaRPr dirty="0"/>
          </a:p>
          <a:p>
            <a:endParaRPr dirty="0"/>
          </a:p>
          <a:p>
            <a:r>
              <a:rPr b="1" dirty="0"/>
              <a:t>BOOKING TRENDS BY MONTH</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ADULT GUESTS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REVENUE GENERATION </a:t>
            </a:r>
            <a:endParaRPr dirty="0"/>
          </a:p>
          <a:p>
            <a:r>
              <a:rPr b="0" dirty="0"/>
              <a:t>No alt text provided</a:t>
            </a:r>
            <a:endParaRPr dirty="0"/>
          </a:p>
          <a:p>
            <a:endParaRPr dirty="0"/>
          </a:p>
          <a:p>
            <a:r>
              <a:rPr b="1" dirty="0"/>
              <a:t>RESERVATION VOLUME </a:t>
            </a:r>
            <a:endParaRPr dirty="0"/>
          </a:p>
          <a:p>
            <a:r>
              <a:rPr b="0" dirty="0"/>
              <a:t>No alt text provided</a:t>
            </a:r>
            <a:endParaRPr dirty="0"/>
          </a:p>
          <a:p>
            <a:endParaRPr dirty="0"/>
          </a:p>
          <a:p>
            <a:r>
              <a:rPr b="1" dirty="0"/>
              <a:t>AVERAGE DAILY RATE </a:t>
            </a:r>
            <a:endParaRPr dirty="0"/>
          </a:p>
          <a:p>
            <a:r>
              <a:rPr b="0" dirty="0"/>
              <a:t>No alt text provided</a:t>
            </a:r>
            <a:endParaRPr dirty="0"/>
          </a:p>
          <a:p>
            <a:endParaRPr dirty="0"/>
          </a:p>
          <a:p>
            <a:r>
              <a:rPr b="1" dirty="0"/>
              <a:t>CANCELLATION RATE </a:t>
            </a:r>
            <a:endParaRPr dirty="0"/>
          </a:p>
          <a:p>
            <a:r>
              <a:rPr b="0" dirty="0"/>
              <a:t>No alt text provided</a:t>
            </a:r>
            <a:endParaRPr dirty="0"/>
          </a:p>
          <a:p>
            <a:endParaRPr dirty="0"/>
          </a:p>
          <a:p>
            <a:r>
              <a:rPr b="1" dirty="0"/>
              <a:t>HOTEL CAPACITY INDEX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HOTEL TYPE REVENUE DISTRIBUTION</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MONTHLY REVENUE TRENDS</a:t>
            </a:r>
            <a:endParaRPr dirty="0"/>
          </a:p>
          <a:p>
            <a:r>
              <a:rPr b="0" dirty="0"/>
              <a:t>No alt text provided</a:t>
            </a:r>
            <a:endParaRPr dirty="0"/>
          </a:p>
          <a:p>
            <a:endParaRPr dirty="0"/>
          </a:p>
          <a:p>
            <a:r>
              <a:rPr b="1" dirty="0"/>
              <a:t>ANNUAL REVENUE TRENDS  (2018-2020)</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TOP 5 REVENUE GENERATING COUNTIRES</a:t>
            </a:r>
            <a:endParaRPr dirty="0"/>
          </a:p>
          <a:p>
            <a:r>
              <a:rPr b="0" dirty="0"/>
              <a:t>No alt text provided</a:t>
            </a:r>
            <a:endParaRPr dirty="0"/>
          </a:p>
          <a:p>
            <a:endParaRPr dirty="0"/>
          </a:p>
          <a:p>
            <a:r>
              <a:rPr b="1" dirty="0"/>
              <a:t>REVENUE FROM MOST POPULAR ROOM TYPES</a:t>
            </a:r>
            <a:endParaRPr dirty="0"/>
          </a:p>
          <a:p>
            <a:r>
              <a:rPr b="0" dirty="0"/>
              <a:t>No alt text provided</a:t>
            </a:r>
            <a:endParaRPr dirty="0"/>
          </a:p>
          <a:p>
            <a:endParaRPr dirty="0"/>
          </a:p>
          <a:p>
            <a:r>
              <a:rPr b="1" dirty="0"/>
              <a:t>AVERAGE DAILY RATE (ADR) ACROSS ROOM TYPES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CLEAR ALL FILTERS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BOOKING PATTERNS BY SPECIAL REQUESTS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TOP 5 PERFORMING ROOM TYPE</a:t>
            </a:r>
            <a:endParaRPr dirty="0"/>
          </a:p>
          <a:p>
            <a:r>
              <a:rPr b="0" dirty="0"/>
              <a:t>No alt text provided</a:t>
            </a:r>
            <a:endParaRPr dirty="0"/>
          </a:p>
          <a:p>
            <a:endParaRPr dirty="0"/>
          </a:p>
          <a:p>
            <a:r>
              <a:rPr b="1" dirty="0"/>
              <a:t>RESERVATION VOLUME </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AVG LEAD TIME (DAYS)</a:t>
            </a:r>
            <a:endParaRPr dirty="0"/>
          </a:p>
          <a:p>
            <a:r>
              <a:rPr b="0" dirty="0"/>
              <a:t>No alt text provided</a:t>
            </a:r>
            <a:endParaRPr dirty="0"/>
          </a:p>
          <a:p>
            <a:endParaRPr dirty="0"/>
          </a:p>
          <a:p>
            <a:r>
              <a:rPr b="1" dirty="0"/>
              <a:t>REVENUE GENERATION </a:t>
            </a:r>
            <a:endParaRPr dirty="0"/>
          </a:p>
          <a:p>
            <a:r>
              <a:rPr b="0" dirty="0"/>
              <a:t>No alt text provided</a:t>
            </a:r>
            <a:endParaRPr dirty="0"/>
          </a:p>
          <a:p>
            <a:endParaRPr dirty="0"/>
          </a:p>
          <a:p>
            <a:r>
              <a:rPr b="1" dirty="0"/>
              <a:t>CANCELLATION RATE </a:t>
            </a:r>
            <a:endParaRPr dirty="0"/>
          </a:p>
          <a:p>
            <a:r>
              <a:rPr b="0" dirty="0"/>
              <a:t>No alt text provided</a:t>
            </a:r>
            <a:endParaRPr dirty="0"/>
          </a:p>
          <a:p>
            <a:endParaRPr dirty="0"/>
          </a:p>
          <a:p>
            <a:r>
              <a:rPr b="1" dirty="0"/>
              <a:t>MAXI OF LEAD TIME (DAYS)</a:t>
            </a:r>
            <a:endParaRPr dirty="0"/>
          </a:p>
          <a:p>
            <a:r>
              <a:rPr b="0" dirty="0"/>
              <a:t>No alt text provided</a:t>
            </a:r>
            <a:endParaRPr dirty="0"/>
          </a:p>
          <a:p>
            <a:endParaRPr dirty="0"/>
          </a:p>
          <a:p>
            <a:r>
              <a:rPr b="1" dirty="0"/>
              <a:t>TOP 5 CANCELLATION RATE BY ROOM TYPES</a:t>
            </a:r>
            <a:endParaRPr dirty="0"/>
          </a:p>
          <a:p>
            <a:r>
              <a:rPr b="0" dirty="0"/>
              <a:t>No alt text provided</a:t>
            </a:r>
            <a:endParaRPr dirty="0"/>
          </a:p>
          <a:p>
            <a:endParaRPr dirty="0"/>
          </a:p>
          <a:p>
            <a:r>
              <a:rPr b="1" dirty="0"/>
              <a:t>BOTTOM 5 ROOM TYPES  BY BOOKING COUNTS</a:t>
            </a:r>
            <a:endParaRPr dirty="0"/>
          </a:p>
          <a:p>
            <a:r>
              <a:rPr b="0" dirty="0"/>
              <a:t>No alt text provided</a:t>
            </a:r>
            <a:endParaRPr dirty="0"/>
          </a:p>
          <a:p>
            <a:endParaRPr dirty="0"/>
          </a:p>
          <a:p>
            <a:r>
              <a:rPr b="1" dirty="0"/>
              <a:t>TOP 5 ROOM TYPES  CANCELLATION ANALYSIS </a:t>
            </a:r>
            <a:endParaRPr dirty="0"/>
          </a:p>
          <a:p>
            <a:r>
              <a:rPr b="0" dirty="0"/>
              <a:t>No alt text provided</a:t>
            </a:r>
            <a:endParaRPr dirty="0"/>
          </a:p>
          <a:p>
            <a:endParaRPr dirty="0"/>
          </a:p>
          <a:p>
            <a:r>
              <a:rPr b="1" dirty="0"/>
              <a:t>WEEKNIGHTS VS WEEKEND NIGHTS DISTRIBUTION  </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CLEAR ALL FILTERS</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REVENUE BY CUSTOMER TYPE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RESERVATION VOLUME </a:t>
            </a:r>
            <a:endParaRPr dirty="0"/>
          </a:p>
          <a:p>
            <a:r>
              <a:rPr b="0" dirty="0"/>
              <a:t>No alt text provided</a:t>
            </a:r>
            <a:endParaRPr dirty="0"/>
          </a:p>
          <a:p>
            <a:endParaRPr dirty="0"/>
          </a:p>
          <a:p>
            <a:r>
              <a:rPr b="1" dirty="0"/>
              <a:t>TOTAL ADULT GUESTS</a:t>
            </a:r>
            <a:endParaRPr dirty="0"/>
          </a:p>
          <a:p>
            <a:r>
              <a:rPr b="0" dirty="0"/>
              <a:t>No alt text provided</a:t>
            </a:r>
            <a:endParaRPr dirty="0"/>
          </a:p>
          <a:p>
            <a:endParaRPr dirty="0"/>
          </a:p>
          <a:p>
            <a:r>
              <a:rPr b="1" dirty="0"/>
              <a:t>TOTAL CHILDRENS</a:t>
            </a:r>
            <a:endParaRPr dirty="0"/>
          </a:p>
          <a:p>
            <a:r>
              <a:rPr b="0" dirty="0"/>
              <a:t>No alt text provided</a:t>
            </a:r>
            <a:endParaRPr dirty="0"/>
          </a:p>
          <a:p>
            <a:endParaRPr dirty="0"/>
          </a:p>
          <a:p>
            <a:r>
              <a:rPr b="1" dirty="0"/>
              <a:t>TOTAL BABIES</a:t>
            </a:r>
            <a:endParaRPr dirty="0"/>
          </a:p>
          <a:p>
            <a:r>
              <a:rPr b="0" dirty="0"/>
              <a:t>No alt text provided</a:t>
            </a:r>
            <a:endParaRPr dirty="0"/>
          </a:p>
          <a:p>
            <a:endParaRPr dirty="0"/>
          </a:p>
          <a:p>
            <a:r>
              <a:rPr b="1" dirty="0"/>
              <a:t>REVENUE GENERATION </a:t>
            </a:r>
            <a:endParaRPr dirty="0"/>
          </a:p>
          <a:p>
            <a:r>
              <a:rPr b="0" dirty="0"/>
              <a:t>No alt text provided</a:t>
            </a:r>
            <a:endParaRPr dirty="0"/>
          </a:p>
          <a:p>
            <a:endParaRPr dirty="0"/>
          </a:p>
          <a:p>
            <a:r>
              <a:rPr b="1" dirty="0"/>
              <a:t>TOP 5 COUNTRIES BY  BOOKING COUNTS</a:t>
            </a:r>
            <a:endParaRPr dirty="0"/>
          </a:p>
          <a:p>
            <a:r>
              <a:rPr b="0" dirty="0"/>
              <a:t>No alt text provided</a:t>
            </a:r>
            <a:endParaRPr dirty="0"/>
          </a:p>
          <a:p>
            <a:endParaRPr dirty="0"/>
          </a:p>
          <a:p>
            <a:r>
              <a:rPr b="1" dirty="0"/>
              <a:t>REPEATING GUESTS DISTRIBUTION</a:t>
            </a:r>
            <a:endParaRPr dirty="0"/>
          </a:p>
          <a:p>
            <a:r>
              <a:rPr b="0" dirty="0"/>
              <a:t>No alt text provided</a:t>
            </a:r>
            <a:endParaRPr dirty="0"/>
          </a:p>
          <a:p>
            <a:endParaRPr dirty="0"/>
          </a:p>
          <a:p>
            <a:r>
              <a:rPr b="1" dirty="0"/>
              <a:t>TOP 5 COUNTRY - REVENUE ANALYSIS </a:t>
            </a:r>
            <a:endParaRPr dirty="0"/>
          </a:p>
          <a:p>
            <a:r>
              <a:rPr b="0" dirty="0"/>
              <a:t>No alt text provided</a:t>
            </a:r>
            <a:endParaRPr dirty="0"/>
          </a:p>
          <a:p>
            <a:endParaRPr dirty="0"/>
          </a:p>
          <a:p>
            <a:r>
              <a:rPr b="1" dirty="0"/>
              <a:t>OCCUPANCY RATE - CUSTOMER TYPE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CLEAR ALL FILTERS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RESERVATION VOLUME </a:t>
            </a:r>
            <a:endParaRPr dirty="0"/>
          </a:p>
          <a:p>
            <a:r>
              <a:rPr b="0" dirty="0"/>
              <a:t>No alt text provided</a:t>
            </a:r>
            <a:endParaRPr dirty="0"/>
          </a:p>
          <a:p>
            <a:endParaRPr dirty="0"/>
          </a:p>
          <a:p>
            <a:r>
              <a:rPr b="1" dirty="0"/>
              <a:t>REVENUE GENERATION </a:t>
            </a:r>
            <a:endParaRPr dirty="0"/>
          </a:p>
          <a:p>
            <a:r>
              <a:rPr b="0" dirty="0"/>
              <a:t>No alt text provided</a:t>
            </a:r>
            <a:endParaRPr dirty="0"/>
          </a:p>
          <a:p>
            <a:endParaRPr dirty="0"/>
          </a:p>
          <a:p>
            <a:r>
              <a:rPr b="1" dirty="0"/>
              <a:t>TOTAL BOOKING CHANGES</a:t>
            </a:r>
            <a:endParaRPr dirty="0"/>
          </a:p>
          <a:p>
            <a:r>
              <a:rPr b="0" dirty="0"/>
              <a:t>No alt text provided</a:t>
            </a:r>
            <a:endParaRPr dirty="0"/>
          </a:p>
          <a:p>
            <a:endParaRPr dirty="0"/>
          </a:p>
          <a:p>
            <a:r>
              <a:rPr b="1" dirty="0"/>
              <a:t>CANCELLATION RATE </a:t>
            </a:r>
            <a:endParaRPr dirty="0"/>
          </a:p>
          <a:p>
            <a:r>
              <a:rPr b="0" dirty="0"/>
              <a:t>No alt text provided</a:t>
            </a:r>
            <a:endParaRPr dirty="0"/>
          </a:p>
          <a:p>
            <a:endParaRPr dirty="0"/>
          </a:p>
          <a:p>
            <a:r>
              <a:rPr b="1" dirty="0"/>
              <a:t>REVENUE TRENDS BY YEAR</a:t>
            </a:r>
            <a:endParaRPr dirty="0"/>
          </a:p>
          <a:p>
            <a:r>
              <a:rPr b="0" dirty="0"/>
              <a:t>No alt text provided</a:t>
            </a:r>
            <a:endParaRPr dirty="0"/>
          </a:p>
          <a:p>
            <a:endParaRPr dirty="0"/>
          </a:p>
          <a:p>
            <a:r>
              <a:rPr b="1" dirty="0"/>
              <a:t>REVENUE TRENDS BY WEEKDAYS</a:t>
            </a:r>
            <a:endParaRPr dirty="0"/>
          </a:p>
          <a:p>
            <a:r>
              <a:rPr b="0" dirty="0"/>
              <a:t>No alt text provided</a:t>
            </a:r>
            <a:endParaRPr dirty="0"/>
          </a:p>
          <a:p>
            <a:endParaRPr dirty="0"/>
          </a:p>
          <a:p>
            <a:r>
              <a:rPr b="1" dirty="0"/>
              <a:t>BOOKING DISTRIBUTION  BY YEAR</a:t>
            </a:r>
            <a:endParaRPr dirty="0"/>
          </a:p>
          <a:p>
            <a:r>
              <a:rPr b="0" dirty="0"/>
              <a:t>No alt text provided</a:t>
            </a:r>
            <a:endParaRPr dirty="0"/>
          </a:p>
          <a:p>
            <a:endParaRPr dirty="0"/>
          </a:p>
          <a:p>
            <a:r>
              <a:rPr b="1" dirty="0"/>
              <a:t>REVENUE TRENDS BY MONTHS</a:t>
            </a:r>
            <a:endParaRPr dirty="0"/>
          </a:p>
          <a:p>
            <a:r>
              <a:rPr b="0" dirty="0"/>
              <a:t>No alt text provided</a:t>
            </a:r>
            <a:endParaRPr dirty="0"/>
          </a:p>
          <a:p>
            <a:endParaRPr dirty="0"/>
          </a:p>
          <a:p>
            <a:r>
              <a:rPr b="1" dirty="0"/>
              <a:t>BOOKING TRENDS BY MONTH</a:t>
            </a:r>
            <a:endParaRPr dirty="0"/>
          </a:p>
          <a:p>
            <a:r>
              <a:rPr b="0" dirty="0"/>
              <a:t>No alt text provided</a:t>
            </a:r>
            <a:endParaRPr dirty="0"/>
          </a:p>
          <a:p>
            <a:endParaRPr dirty="0"/>
          </a:p>
          <a:p>
            <a:r>
              <a:rPr b="1" dirty="0"/>
              <a:t>TRENDS OF OCCUPIED ROOMS BY WEEKDAYS</a:t>
            </a:r>
            <a:endParaRPr dirty="0"/>
          </a:p>
          <a:p>
            <a:r>
              <a:rPr b="0" dirty="0"/>
              <a:t>No alt text provided</a:t>
            </a:r>
            <a:endParaRPr dirty="0"/>
          </a:p>
          <a:p>
            <a:endParaRPr dirty="0"/>
          </a:p>
          <a:p>
            <a:r>
              <a:rPr b="1" dirty="0"/>
              <a:t>TOTAL DAYS IN WAITING LIST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5 MARKET SEGMENT BY REVENUE</a:t>
            </a:r>
            <a:endParaRPr dirty="0"/>
          </a:p>
          <a:p>
            <a:r>
              <a:rPr b="0" dirty="0"/>
              <a:t>No alt text provided</a:t>
            </a:r>
            <a:endParaRPr dirty="0"/>
          </a:p>
          <a:p>
            <a:endParaRPr dirty="0"/>
          </a:p>
          <a:p>
            <a:r>
              <a:rPr b="1" dirty="0"/>
              <a:t>TOTAL BOOKINGS BY DISTRIBUTION CHANNEL</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REVENUE GENERATION </a:t>
            </a:r>
            <a:endParaRPr dirty="0"/>
          </a:p>
          <a:p>
            <a:r>
              <a:rPr b="0" dirty="0"/>
              <a:t>No alt text provided</a:t>
            </a:r>
            <a:endParaRPr dirty="0"/>
          </a:p>
          <a:p>
            <a:endParaRPr dirty="0"/>
          </a:p>
          <a:p>
            <a:r>
              <a:rPr b="1" dirty="0"/>
              <a:t>RESERVATION VOLUME </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TOP 5 COUNTRIES BY MARKET SEGMENT</a:t>
            </a:r>
            <a:endParaRPr dirty="0"/>
          </a:p>
          <a:p>
            <a:r>
              <a:rPr b="0" dirty="0"/>
              <a:t>No alt text provided</a:t>
            </a:r>
            <a:endParaRPr dirty="0"/>
          </a:p>
          <a:p>
            <a:endParaRPr dirty="0"/>
          </a:p>
          <a:p>
            <a:r>
              <a:rPr b="1" dirty="0"/>
              <a:t>AVERAGE ADR BY MARKET SEGMENT</a:t>
            </a:r>
            <a:endParaRPr dirty="0"/>
          </a:p>
          <a:p>
            <a:r>
              <a:rPr b="0" dirty="0"/>
              <a:t>No alt text provided</a:t>
            </a:r>
            <a:endParaRPr dirty="0"/>
          </a:p>
          <a:p>
            <a:endParaRPr dirty="0"/>
          </a:p>
          <a:p>
            <a:r>
              <a:rPr b="1" dirty="0"/>
              <a:t>REVENUE DISTRIBUTION BY DISTRIBUTION CHANNEL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SPECIAL REQUESTS</a:t>
            </a:r>
            <a:endParaRPr dirty="0"/>
          </a:p>
          <a:p>
            <a:r>
              <a:rPr b="0" dirty="0"/>
              <a:t>No alt text provided</a:t>
            </a:r>
            <a:endParaRPr dirty="0"/>
          </a:p>
          <a:p>
            <a:endParaRPr dirty="0"/>
          </a:p>
          <a:p>
            <a:r>
              <a:rPr b="1" dirty="0"/>
              <a:t>TOTAL BOOKINGS BY DEPOSIT TYPE</a:t>
            </a:r>
            <a:endParaRPr dirty="0"/>
          </a:p>
          <a:p>
            <a:r>
              <a:rPr b="0" dirty="0"/>
              <a:t>No alt text provided</a:t>
            </a:r>
            <a:endParaRPr dirty="0"/>
          </a:p>
          <a:p>
            <a:endParaRPr dirty="0"/>
          </a:p>
          <a:p>
            <a:r>
              <a:rPr b="1" dirty="0"/>
              <a:t>HOTEL CAPACITY INDEX</a:t>
            </a:r>
            <a:endParaRPr dirty="0"/>
          </a:p>
          <a:p>
            <a:r>
              <a:rPr b="0" dirty="0"/>
              <a:t>No alt text provided</a:t>
            </a:r>
            <a:endParaRPr dirty="0"/>
          </a:p>
          <a:p>
            <a:endParaRPr dirty="0"/>
          </a:p>
          <a:p>
            <a:r>
              <a:rPr b="1" dirty="0"/>
              <a:t>CANCELLATION RATE </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bd7daaa7-c464-40ba-a6e2-8561312f14cf?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bd7daaa7-c464-40ba-a6e2-8561312f14cf/?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bd7daaa7-c464-40ba-a6e2-8561312f14cf/?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bd7daaa7-c464-40ba-a6e2-8561312f14cf/?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bd7daaa7-c464-40ba-a6e2-8561312f14cf/?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bd7daaa7-c464-40ba-a6e2-8561312f14cf/?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bd7daaa7-c464-40ba-a6e2-8561312f14cf/?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2" y="3116042"/>
            <a:ext cx="3569110" cy="2787445"/>
          </a:xfrm>
          <a:prstGeom prst="rect">
            <a:avLst/>
          </a:prstGeom>
        </p:spPr>
      </p:pic>
      <p:sp>
        <p:nvSpPr>
          <p:cNvPr id="12" name="Title 1"/>
          <p:cNvSpPr txBox="1">
            <a:spLocks noGrp="1"/>
          </p:cNvSpPr>
          <p:nvPr>
            <p:ph type="title" idx="4294967295"/>
          </p:nvPr>
        </p:nvSpPr>
        <p:spPr>
          <a:xfrm>
            <a:off x="0" y="1080765"/>
            <a:ext cx="3834740" cy="234823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F3C910"/>
                </a:solidFill>
                <a:effectLst/>
                <a:uLnTx/>
                <a:uFillTx/>
                <a:latin typeface="Rockwell Extra Bold" panose="02060903040505020403" pitchFamily="18" charset="0"/>
              </a:rPr>
              <a:t>Hotel Booking analysis</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18-01-2024 14:34:10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17-01-2024 07:27:17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pic>
        <p:nvPicPr>
          <p:cNvPr id="3" name="Picture 2">
            <a:extLst>
              <a:ext uri="{FF2B5EF4-FFF2-40B4-BE49-F238E27FC236}">
                <a16:creationId xmlns:a16="http://schemas.microsoft.com/office/drawing/2014/main" id="{39C3E084-996C-3E02-8A7F-8831B4CF5763}"/>
              </a:ext>
            </a:extLst>
          </p:cNvPr>
          <p:cNvPicPr>
            <a:picLocks noChangeAspect="1"/>
          </p:cNvPicPr>
          <p:nvPr/>
        </p:nvPicPr>
        <p:blipFill>
          <a:blip r:embed="rId6"/>
          <a:stretch>
            <a:fillRect/>
          </a:stretch>
        </p:blipFill>
        <p:spPr>
          <a:xfrm>
            <a:off x="3834740" y="0"/>
            <a:ext cx="8357260" cy="6858000"/>
          </a:xfrm>
          <a:prstGeom prst="rect">
            <a:avLst/>
          </a:prstGeom>
        </p:spPr>
      </p:pic>
    </p:spTree>
    <p:extLst>
      <p:ext uri="{BB962C8B-B14F-4D97-AF65-F5344CB8AC3E}">
        <p14:creationId xmlns:p14="http://schemas.microsoft.com/office/powerpoint/2010/main" val="7630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CEE8AF-42B9-6A5A-AF9F-47CC02B972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8186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F39AB-4EA7-B5C0-84E1-26B05BDCC1B5}"/>
              </a:ext>
            </a:extLst>
          </p:cNvPr>
          <p:cNvPicPr>
            <a:picLocks noChangeAspect="1"/>
          </p:cNvPicPr>
          <p:nvPr/>
        </p:nvPicPr>
        <p:blipFill>
          <a:blip r:embed="rId2"/>
          <a:stretch>
            <a:fillRect/>
          </a:stretch>
        </p:blipFill>
        <p:spPr>
          <a:xfrm>
            <a:off x="0" y="4566"/>
            <a:ext cx="12192000" cy="6848867"/>
          </a:xfrm>
          <a:prstGeom prst="rect">
            <a:avLst/>
          </a:prstGeom>
        </p:spPr>
      </p:pic>
    </p:spTree>
    <p:extLst>
      <p:ext uri="{BB962C8B-B14F-4D97-AF65-F5344CB8AC3E}">
        <p14:creationId xmlns:p14="http://schemas.microsoft.com/office/powerpoint/2010/main" val="2793762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mage ,image ,image ,REVENUE GENERATION  ,RESERVATION VOLUME  ,HOTEL CAPACITY INDEX ,CANCELLATION RATE  ,TOP 5 REVENUE GENERATING COUNTIRES ,shape ,shape ,HOTEL TYPE REVENUE DISTRIBUTION ,TOP 5 PERFORMING ROOM TYPE ,BOOKING TRENDS BY MONTH ,tableEx ,image ,image ,ADULT GUESTS ,image ,image ,image ,textbox ,image ,shap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OVERVIEW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REVENUE GENERATION  ,RESERVATION VOLUME  ,AVERAGE DAILY RATE  ,CANCELLATION RATE  ,HOTEL CAPACITY INDEX ,slicer ,slicer ,slicer ,HOTEL TYPE REVENUE DISTRIBUTION ,shape ,MONTHLY REVENUE TRENDS ,ANNUAL REVENUE TRENDS  (2018-2020) ,shape ,TOP 5 REVENUE GENERATING COUNTIRES ,REVENUE FROM MOST POPULAR ROOM TYPES ,AVERAGE DAILY RATE (ADR) ACROSS ROOM TYPES ,slicer ,slicer ,slicer ,image ,image ,image ,image ,CLEAR ALL FILTERS ,image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REVENUE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OOKING PATTERNS BY SPECIAL REQUESTS ,shape ,shape ,slicer ,slicer ,slicer ,textbox ,TOP 5 PERFORMING ROOM TYPE ,RESERVATION VOLUME  ,shape ,AVG LEAD TIME (DAYS) ,REVENUE GENERATION  ,CANCELLATION RATE  ,MAXI OF LEAD TIME (DAYS) ,TOP 5 CANCELLATION RATE BY ROOM TYPES ,BOTTOM 5 ROOM TYPES  BY BOOKING COUNTS ,TOP 5 ROOM TYPES  CANCELLATION ANALYSIS  ,WEEKNIGHTS VS WEEKEND NIGHTS DISTRIBUTION   ,image ,image ,image ,image ,image ,CLEAR ALL FILTERS ,slicer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ROOMS &amp; AMENITIES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VENUE BY CUSTOMER TYPE ,shape ,shape ,slicer ,slicer ,slicer ,slicer ,textbox ,RESERVATION VOLUME  ,TOTAL ADULT GUESTS ,TOTAL CHILDRENS ,TOTAL BABIES ,REVENUE GENERATION  ,TOP 5 COUNTRIES BY  BOOKING COUNTS ,REPEATING GUESTS DISTRIBUTION ,TOP 5 COUNTRY - REVENUE ANALYSIS  ,OCCUPANCY RATE - CUSTOMER TYPE ,slicer ,slicer ,image ,image ,image ,image ,image ,CLEAR ALL FILTERS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GUESTS DEMOGRAPHY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shape ,slicer ,slicer ,slicer ,slicer ,textbox ,RESERVATION VOLUME  ,REVENUE GENERATION  ,TOTAL BOOKING CHANGES ,CANCELLATION RATE  ,REVENUE TRENDS BY YEAR ,REVENUE TRENDS BY WEEKDAYS ,BOOKING DISTRIBUTION  BY YEAR ,REVENUE TRENDS BY MONTHS ,BOOKING TRENDS BY MONTH ,TRENDS OF OCCUPIED ROOMS BY WEEKDAYS ,TOTAL DAYS IN WAITING LIST ,slicer ,slicer ,image ,image ,image ,image ,image ,actionButton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TIME ANALYSIS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5 MARKET SEGMENT BY REVENUE ,TOTAL BOOKINGS BY DISTRIBUTION CHANNEL ,shape ,shape ,slicer ,slicer ,slicer ,slicer ,REVENUE GENERATION  ,RESERVATION VOLUME  ,textbox ,TOP 5 COUNTRIES BY MARKET SEGMENT ,AVERAGE ADR BY MARKET SEGMENT ,REVENUE DISTRIBUTION BY DISTRIBUTION CHANNEL ,slicer ,slicer ,TOTAL SPECIAL REQUESTS ,TOTAL BOOKINGS BY DEPOSIT TYPE ,HOTEL CAPACITY INDEX ,CANCELLATION RATE  ,image ,image ,image ,image ,image ,actionButton ,image ,image ,image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 SEGMENT ANALYSIS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375D48-3F58-937C-1C63-D4A851B721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90989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67FA5E-7A4C-C0FD-D254-4BB24BD343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7541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5B5472-0064-10EE-A22A-B746D88FF0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9734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138DC-742F-D260-C5DF-9FEAFA0ED2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723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69FD40-7040-9891-A090-50F3AAE157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2959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F8E63-F7E7-54B0-4605-D4EB31A3C489}"/>
              </a:ext>
            </a:extLst>
          </p:cNvPr>
          <p:cNvPicPr>
            <a:picLocks noChangeAspect="1"/>
          </p:cNvPicPr>
          <p:nvPr/>
        </p:nvPicPr>
        <p:blipFill>
          <a:blip r:embed="rId2"/>
          <a:stretch>
            <a:fillRect/>
          </a:stretch>
        </p:blipFill>
        <p:spPr>
          <a:xfrm>
            <a:off x="22225" y="0"/>
            <a:ext cx="12147550" cy="6858000"/>
          </a:xfrm>
          <a:prstGeom prst="rect">
            <a:avLst/>
          </a:prstGeom>
        </p:spPr>
      </p:pic>
    </p:spTree>
    <p:extLst>
      <p:ext uri="{BB962C8B-B14F-4D97-AF65-F5344CB8AC3E}">
        <p14:creationId xmlns:p14="http://schemas.microsoft.com/office/powerpoint/2010/main" val="408338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95D0B-CD4D-60AF-9D5D-2809AD6DCFE4}"/>
              </a:ext>
            </a:extLst>
          </p:cNvPr>
          <p:cNvPicPr>
            <a:picLocks noChangeAspect="1"/>
          </p:cNvPicPr>
          <p:nvPr/>
        </p:nvPicPr>
        <p:blipFill>
          <a:blip r:embed="rId2"/>
          <a:stretch>
            <a:fillRect/>
          </a:stretch>
        </p:blipFill>
        <p:spPr>
          <a:xfrm>
            <a:off x="0" y="9525"/>
            <a:ext cx="12192000" cy="6838950"/>
          </a:xfrm>
          <a:prstGeom prst="rect">
            <a:avLst/>
          </a:prstGeom>
        </p:spPr>
      </p:pic>
    </p:spTree>
    <p:extLst>
      <p:ext uri="{BB962C8B-B14F-4D97-AF65-F5344CB8AC3E}">
        <p14:creationId xmlns:p14="http://schemas.microsoft.com/office/powerpoint/2010/main" val="406279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B0E31-85F8-5740-D42F-85BA23DD91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5629844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TotalTime>
  <Words>1117</Words>
  <Application>Microsoft Office PowerPoint</Application>
  <PresentationFormat>Widescreen</PresentationFormat>
  <Paragraphs>543</Paragraphs>
  <Slides>17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Rockwell Extra Bold</vt:lpstr>
      <vt:lpstr>Segoe UI</vt:lpstr>
      <vt:lpstr>Segoe UI Semibold</vt:lpstr>
      <vt:lpstr>Custom Design</vt:lpstr>
      <vt:lpstr>Hotel Booking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vt:lpstr>
      <vt:lpstr>REVENUE </vt:lpstr>
      <vt:lpstr>ROOMS &amp; AMENITIES</vt:lpstr>
      <vt:lpstr>GUESTS DEMOGRAPHY</vt:lpstr>
      <vt:lpstr>TIME ANALYSIS </vt:lpstr>
      <vt:lpstr>MARKET SEGMENT ANALYSIS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AMIT MURMU</cp:lastModifiedBy>
  <cp:revision>5</cp:revision>
  <dcterms:created xsi:type="dcterms:W3CDTF">2016-09-04T11:54:55Z</dcterms:created>
  <dcterms:modified xsi:type="dcterms:W3CDTF">2024-01-18T15:14:40Z</dcterms:modified>
</cp:coreProperties>
</file>